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6858000" cx="12192000"/>
  <p:notesSz cx="6858000" cy="9144000"/>
  <p:embeddedFontLst>
    <p:embeddedFont>
      <p:font typeface="Roboto"/>
      <p:regular r:id="rId34"/>
      <p:bold r:id="rId35"/>
      <p:italic r:id="rId36"/>
      <p:boldItalic r:id="rId37"/>
    </p:embeddedFont>
    <p:embeddedFont>
      <p:font typeface="Average"/>
      <p:regular r:id="rId38"/>
    </p:embeddedFont>
    <p:embeddedFont>
      <p:font typeface="Oswald"/>
      <p:regular r:id="rId39"/>
      <p:bold r:id="rId40"/>
    </p:embeddedFont>
    <p:embeddedFont>
      <p:font typeface="Merriweather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5" roundtripDataSignature="AMtx7mhP6M0MBHOoMjYpHiHSFt7/k9G6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44DDDFE-9395-4600-BBC2-A946FD8F06BD}">
  <a:tblStyle styleId="{044DDDFE-9395-4600-BBC2-A946FD8F06B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fill>
          <a:solidFill>
            <a:srgbClr val="CACACA"/>
          </a:solidFill>
        </a:fill>
      </a:tcStyle>
    </a:band1H>
    <a:band2H>
      <a:tcTxStyle/>
    </a:band2H>
    <a:band1V>
      <a:tcTxStyle/>
      <a:tcStyle>
        <a:fill>
          <a:solidFill>
            <a:srgbClr val="CACAC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dk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dk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dk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dk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swald-bold.fntdata"/><Relationship Id="rId20" Type="http://schemas.openxmlformats.org/officeDocument/2006/relationships/slide" Target="slides/slide15.xml"/><Relationship Id="rId42" Type="http://schemas.openxmlformats.org/officeDocument/2006/relationships/font" Target="fonts/Merriweather-bold.fntdata"/><Relationship Id="rId41" Type="http://schemas.openxmlformats.org/officeDocument/2006/relationships/font" Target="fonts/Merriweather-regular.fntdata"/><Relationship Id="rId22" Type="http://schemas.openxmlformats.org/officeDocument/2006/relationships/slide" Target="slides/slide17.xml"/><Relationship Id="rId44" Type="http://schemas.openxmlformats.org/officeDocument/2006/relationships/font" Target="fonts/Merriweather-boldItalic.fntdata"/><Relationship Id="rId21" Type="http://schemas.openxmlformats.org/officeDocument/2006/relationships/slide" Target="slides/slide16.xml"/><Relationship Id="rId43" Type="http://schemas.openxmlformats.org/officeDocument/2006/relationships/font" Target="fonts/Merriweather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bold.fntdata"/><Relationship Id="rId12" Type="http://schemas.openxmlformats.org/officeDocument/2006/relationships/slide" Target="slides/slide7.xml"/><Relationship Id="rId34" Type="http://schemas.openxmlformats.org/officeDocument/2006/relationships/font" Target="fonts/Robot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-italic.fntdata"/><Relationship Id="rId17" Type="http://schemas.openxmlformats.org/officeDocument/2006/relationships/slide" Target="slides/slide12.xml"/><Relationship Id="rId39" Type="http://schemas.openxmlformats.org/officeDocument/2006/relationships/font" Target="fonts/Oswald-regular.fntdata"/><Relationship Id="rId16" Type="http://schemas.openxmlformats.org/officeDocument/2006/relationships/slide" Target="slides/slide11.xml"/><Relationship Id="rId38" Type="http://schemas.openxmlformats.org/officeDocument/2006/relationships/font" Target="fonts/Average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gif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2.png>
</file>

<file path=ppt/media/image24.png>
</file>

<file path=ppt/media/image25.gif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png>
</file>

<file path=ppt/media/image32.png>
</file>

<file path=ppt/media/image33.gif>
</file>

<file path=ppt/media/image35.png>
</file>

<file path=ppt/media/image36.png>
</file>

<file path=ppt/media/image37.png>
</file>

<file path=ppt/media/image38.gif>
</file>

<file path=ppt/media/image39.gif>
</file>

<file path=ppt/media/image4.png>
</file>

<file path=ppt/media/image40.gif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b58845e4ea_1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b58845e4e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b58845e4ea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b58845e4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b5ae54257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b5ae5425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Neural network outputs theta and 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Loss function uses torch autograd to differentiate and IC’s, BC’s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b58845e4e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b58845e4e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b58845e4ea_0_1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b58845e4ea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b58845e4ea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b58845e4e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b58845e4ea_6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b58845e4ea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b58845e4ea_6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b58845e4ea_6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b55da46d8e_0_4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b55da46d8e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b58845e4ea_6_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b58845e4ea_6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b5ae542578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b5ae54257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b58845e4ea_6_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b58845e4ea_6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b58845e4ea_6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b58845e4ea_6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b58845e4ea_6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b58845e4ea_6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b58845e4ea_6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b58845e4ea_6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b58845e4ea_6_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b58845e4ea_6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b58845e4ea_6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b58845e4ea_6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b58845e4ea_6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b58845e4ea_6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b58845e4ea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b58845e4e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b58845e4ea_0_132"/>
          <p:cNvSpPr/>
          <p:nvPr/>
        </p:nvSpPr>
        <p:spPr>
          <a:xfrm>
            <a:off x="-167" y="0"/>
            <a:ext cx="12192029" cy="5863987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g2b58845e4ea_0_132"/>
          <p:cNvSpPr txBox="1"/>
          <p:nvPr>
            <p:ph type="ctrTitle"/>
          </p:nvPr>
        </p:nvSpPr>
        <p:spPr>
          <a:xfrm>
            <a:off x="415600" y="719633"/>
            <a:ext cx="11360700" cy="171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" name="Google Shape;12;g2b58845e4ea_0_132"/>
          <p:cNvSpPr txBox="1"/>
          <p:nvPr>
            <p:ph idx="1" type="subTitle"/>
          </p:nvPr>
        </p:nvSpPr>
        <p:spPr>
          <a:xfrm>
            <a:off x="415600" y="2504747"/>
            <a:ext cx="5656800" cy="98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g2b58845e4ea_0_13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b58845e4ea_0_177"/>
          <p:cNvSpPr txBox="1"/>
          <p:nvPr>
            <p:ph hasCustomPrompt="1" type="title"/>
          </p:nvPr>
        </p:nvSpPr>
        <p:spPr>
          <a:xfrm>
            <a:off x="415667" y="1108233"/>
            <a:ext cx="7113300" cy="1659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g2b58845e4ea_0_177"/>
          <p:cNvSpPr txBox="1"/>
          <p:nvPr>
            <p:ph idx="1" type="body"/>
          </p:nvPr>
        </p:nvSpPr>
        <p:spPr>
          <a:xfrm>
            <a:off x="415600" y="2828567"/>
            <a:ext cx="7113300" cy="125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  <a:defRPr>
                <a:solidFill>
                  <a:schemeClr val="accent2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  <a:defRPr>
                <a:solidFill>
                  <a:schemeClr val="accent2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  <a:defRPr>
                <a:solidFill>
                  <a:schemeClr val="accent2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g2b58845e4ea_0_17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b58845e4ea_0_18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en object" type="obj">
  <p:cSld name="OBJEC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b58845e4ea_0_18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62" name="Google Shape;62;g2b58845e4ea_0_18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3" name="Google Shape;63;g2b58845e4ea_0_18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g2b58845e4ea_0_18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g2b58845e4ea_0_18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2b58845e4ea_0_137"/>
          <p:cNvSpPr/>
          <p:nvPr/>
        </p:nvSpPr>
        <p:spPr>
          <a:xfrm>
            <a:off x="0" y="64132"/>
            <a:ext cx="12192029" cy="5863987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g2b58845e4ea_0_137"/>
          <p:cNvSpPr/>
          <p:nvPr/>
        </p:nvSpPr>
        <p:spPr>
          <a:xfrm>
            <a:off x="0" y="0"/>
            <a:ext cx="12192029" cy="5863987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g2b58845e4ea_0_137"/>
          <p:cNvSpPr txBox="1"/>
          <p:nvPr>
            <p:ph type="title"/>
          </p:nvPr>
        </p:nvSpPr>
        <p:spPr>
          <a:xfrm>
            <a:off x="415600" y="719633"/>
            <a:ext cx="11360700" cy="171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" name="Google Shape;18;g2b58845e4ea_0_13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2b58845e4ea_0_142"/>
          <p:cNvSpPr/>
          <p:nvPr/>
        </p:nvSpPr>
        <p:spPr>
          <a:xfrm>
            <a:off x="0" y="0"/>
            <a:ext cx="57519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g2b58845e4ea_0_142"/>
          <p:cNvSpPr/>
          <p:nvPr/>
        </p:nvSpPr>
        <p:spPr>
          <a:xfrm>
            <a:off x="0" y="58833"/>
            <a:ext cx="5751356" cy="5865687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g2b58845e4ea_0_142"/>
          <p:cNvSpPr/>
          <p:nvPr/>
        </p:nvSpPr>
        <p:spPr>
          <a:xfrm>
            <a:off x="-167" y="0"/>
            <a:ext cx="5755723" cy="5860653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g2b58845e4ea_0_142"/>
          <p:cNvSpPr txBox="1"/>
          <p:nvPr>
            <p:ph type="title"/>
          </p:nvPr>
        </p:nvSpPr>
        <p:spPr>
          <a:xfrm>
            <a:off x="415633" y="667900"/>
            <a:ext cx="4941900" cy="3345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g2b58845e4ea_0_142"/>
          <p:cNvSpPr txBox="1"/>
          <p:nvPr>
            <p:ph idx="1" type="body"/>
          </p:nvPr>
        </p:nvSpPr>
        <p:spPr>
          <a:xfrm>
            <a:off x="6192900" y="667900"/>
            <a:ext cx="5555100" cy="546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25" name="Google Shape;25;g2b58845e4ea_0_14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2b58845e4ea_0_149"/>
          <p:cNvSpPr/>
          <p:nvPr/>
        </p:nvSpPr>
        <p:spPr>
          <a:xfrm>
            <a:off x="0" y="0"/>
            <a:ext cx="12192000" cy="170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g2b58845e4ea_0_149"/>
          <p:cNvSpPr txBox="1"/>
          <p:nvPr>
            <p:ph type="title"/>
          </p:nvPr>
        </p:nvSpPr>
        <p:spPr>
          <a:xfrm>
            <a:off x="415633" y="667900"/>
            <a:ext cx="11360700" cy="83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g2b58845e4ea_0_149"/>
          <p:cNvSpPr txBox="1"/>
          <p:nvPr>
            <p:ph idx="1" type="body"/>
          </p:nvPr>
        </p:nvSpPr>
        <p:spPr>
          <a:xfrm>
            <a:off x="415600" y="2007600"/>
            <a:ext cx="5333100" cy="410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0" name="Google Shape;30;g2b58845e4ea_0_149"/>
          <p:cNvSpPr txBox="1"/>
          <p:nvPr>
            <p:ph idx="2" type="body"/>
          </p:nvPr>
        </p:nvSpPr>
        <p:spPr>
          <a:xfrm>
            <a:off x="6443200" y="2007600"/>
            <a:ext cx="5333100" cy="410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1" name="Google Shape;31;g2b58845e4ea_0_14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b58845e4ea_0_155"/>
          <p:cNvSpPr/>
          <p:nvPr/>
        </p:nvSpPr>
        <p:spPr>
          <a:xfrm>
            <a:off x="0" y="0"/>
            <a:ext cx="12192000" cy="170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g2b58845e4ea_0_155"/>
          <p:cNvSpPr txBox="1"/>
          <p:nvPr>
            <p:ph type="title"/>
          </p:nvPr>
        </p:nvSpPr>
        <p:spPr>
          <a:xfrm>
            <a:off x="415633" y="667900"/>
            <a:ext cx="11360700" cy="83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g2b58845e4ea_0_15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b58845e4ea_0_159"/>
          <p:cNvSpPr/>
          <p:nvPr/>
        </p:nvSpPr>
        <p:spPr>
          <a:xfrm>
            <a:off x="0" y="0"/>
            <a:ext cx="50193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g2b58845e4ea_0_159"/>
          <p:cNvSpPr txBox="1"/>
          <p:nvPr>
            <p:ph type="title"/>
          </p:nvPr>
        </p:nvSpPr>
        <p:spPr>
          <a:xfrm>
            <a:off x="415633" y="667900"/>
            <a:ext cx="4170000" cy="2438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g2b58845e4ea_0_159"/>
          <p:cNvSpPr txBox="1"/>
          <p:nvPr>
            <p:ph idx="1" type="body"/>
          </p:nvPr>
        </p:nvSpPr>
        <p:spPr>
          <a:xfrm>
            <a:off x="415600" y="3187533"/>
            <a:ext cx="4170000" cy="3063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  <a:defRPr>
                <a:solidFill>
                  <a:schemeClr val="accent2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  <a:defRPr>
                <a:solidFill>
                  <a:schemeClr val="accent2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  <a:defRPr>
                <a:solidFill>
                  <a:schemeClr val="accent2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g2b58845e4ea_0_15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2b58845e4ea_0_164"/>
          <p:cNvSpPr txBox="1"/>
          <p:nvPr>
            <p:ph type="title"/>
          </p:nvPr>
        </p:nvSpPr>
        <p:spPr>
          <a:xfrm>
            <a:off x="415567" y="1064800"/>
            <a:ext cx="8330400" cy="4728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g2b58845e4ea_0_16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b58845e4ea_0_167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g2b58845e4ea_0_167"/>
          <p:cNvSpPr txBox="1"/>
          <p:nvPr>
            <p:ph type="title"/>
          </p:nvPr>
        </p:nvSpPr>
        <p:spPr>
          <a:xfrm>
            <a:off x="415067" y="667900"/>
            <a:ext cx="4939200" cy="273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g2b58845e4ea_0_167"/>
          <p:cNvSpPr txBox="1"/>
          <p:nvPr>
            <p:ph idx="1" type="subTitle"/>
          </p:nvPr>
        </p:nvSpPr>
        <p:spPr>
          <a:xfrm>
            <a:off x="406400" y="3502300"/>
            <a:ext cx="4939200" cy="123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g2b58845e4ea_0_167"/>
          <p:cNvSpPr txBox="1"/>
          <p:nvPr>
            <p:ph idx="2" type="body"/>
          </p:nvPr>
        </p:nvSpPr>
        <p:spPr>
          <a:xfrm>
            <a:off x="6505367" y="667900"/>
            <a:ext cx="5271900" cy="548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49" name="Google Shape;49;g2b58845e4ea_0_16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b58845e4ea_0_173"/>
          <p:cNvSpPr/>
          <p:nvPr/>
        </p:nvSpPr>
        <p:spPr>
          <a:xfrm>
            <a:off x="0" y="5825333"/>
            <a:ext cx="12192000" cy="103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g2b58845e4ea_0_173"/>
          <p:cNvSpPr txBox="1"/>
          <p:nvPr>
            <p:ph idx="1" type="body"/>
          </p:nvPr>
        </p:nvSpPr>
        <p:spPr>
          <a:xfrm>
            <a:off x="415600" y="6028533"/>
            <a:ext cx="10639200" cy="61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g2b58845e4ea_0_17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2b58845e4ea_0_128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g2b58845e4ea_0_128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  <a:defRPr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○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238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■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238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238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○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238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■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238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238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○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238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■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g2b58845e4ea_0_12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gif"/><Relationship Id="rId4" Type="http://schemas.openxmlformats.org/officeDocument/2006/relationships/image" Target="../media/image12.gif"/><Relationship Id="rId5" Type="http://schemas.openxmlformats.org/officeDocument/2006/relationships/image" Target="../media/image1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7.png"/><Relationship Id="rId5" Type="http://schemas.openxmlformats.org/officeDocument/2006/relationships/image" Target="../media/image8.png"/><Relationship Id="rId6" Type="http://schemas.openxmlformats.org/officeDocument/2006/relationships/image" Target="../media/image41.png"/><Relationship Id="rId7" Type="http://schemas.openxmlformats.org/officeDocument/2006/relationships/image" Target="../media/image4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3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Relationship Id="rId4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Relationship Id="rId4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9.gif"/><Relationship Id="rId4" Type="http://schemas.openxmlformats.org/officeDocument/2006/relationships/image" Target="../media/image38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Relationship Id="rId4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7.png"/><Relationship Id="rId4" Type="http://schemas.openxmlformats.org/officeDocument/2006/relationships/image" Target="../media/image32.png"/><Relationship Id="rId5" Type="http://schemas.openxmlformats.org/officeDocument/2006/relationships/image" Target="../media/image3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0.gif"/><Relationship Id="rId4" Type="http://schemas.openxmlformats.org/officeDocument/2006/relationships/image" Target="../media/image39.gif"/><Relationship Id="rId5" Type="http://schemas.openxmlformats.org/officeDocument/2006/relationships/image" Target="../media/image38.gif"/><Relationship Id="rId6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1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6.png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"/>
          <p:cNvSpPr txBox="1"/>
          <p:nvPr>
            <p:ph type="ctrTitle"/>
          </p:nvPr>
        </p:nvSpPr>
        <p:spPr>
          <a:xfrm>
            <a:off x="415600" y="719633"/>
            <a:ext cx="11360700" cy="171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800">
                <a:latin typeface="Oswald"/>
                <a:ea typeface="Oswald"/>
                <a:cs typeface="Oswald"/>
                <a:sym typeface="Oswald"/>
              </a:rPr>
              <a:t>Using PINN’s to simulate beam behaviour</a:t>
            </a:r>
            <a:endParaRPr/>
          </a:p>
        </p:txBody>
      </p:sp>
      <p:sp>
        <p:nvSpPr>
          <p:cNvPr id="71" name="Google Shape;71;p1"/>
          <p:cNvSpPr txBox="1"/>
          <p:nvPr>
            <p:ph idx="1" type="subTitle"/>
          </p:nvPr>
        </p:nvSpPr>
        <p:spPr>
          <a:xfrm>
            <a:off x="6051175" y="5233221"/>
            <a:ext cx="5355000" cy="9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3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By Amco, Bastiaan, Daan, Hidde and Jur</a:t>
            </a:r>
            <a:r>
              <a:rPr lang="nl-NL" sz="21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endParaRPr sz="21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1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BEAM2</a:t>
            </a:r>
            <a:endParaRPr sz="21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Differentiated values</a:t>
            </a:r>
            <a:endParaRPr/>
          </a:p>
        </p:txBody>
      </p:sp>
      <p:sp>
        <p:nvSpPr>
          <p:cNvPr id="136" name="Google Shape;136;p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Bending moment (u</a:t>
            </a:r>
            <a:r>
              <a:rPr baseline="-25000" lang="nl-NL"/>
              <a:t>xx</a:t>
            </a:r>
            <a:r>
              <a:rPr lang="nl-NL"/>
              <a:t>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Velocity (u</a:t>
            </a:r>
            <a:r>
              <a:rPr baseline="-25000" lang="nl-NL"/>
              <a:t>t</a:t>
            </a:r>
            <a:r>
              <a:rPr lang="nl-NL"/>
              <a:t>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Acceleration (u</a:t>
            </a:r>
            <a:r>
              <a:rPr baseline="-25000" lang="nl-NL"/>
              <a:t>tt</a:t>
            </a:r>
            <a:r>
              <a:rPr lang="nl-NL"/>
              <a:t>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Relative error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37" name="Google Shape;13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1926" y="4021423"/>
            <a:ext cx="4372300" cy="8363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8" name="Google Shape;138;p8"/>
          <p:cNvGraphicFramePr/>
          <p:nvPr/>
        </p:nvGraphicFramePr>
        <p:xfrm>
          <a:off x="7113801" y="284158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{044DDDFE-9395-4600-BBC2-A946FD8F06BD}</a:tableStyleId>
              </a:tblPr>
              <a:tblGrid>
                <a:gridCol w="1842900"/>
                <a:gridCol w="16331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800"/>
                        <a:t>Relative  error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800"/>
                        <a:t>Deflection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800"/>
                        <a:t>0.00015%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800"/>
                        <a:t>Bending moment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800"/>
                        <a:t>0.02649%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800"/>
                        <a:t>Velocity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800"/>
                        <a:t>0.00011%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800"/>
                        <a:t>Acceleration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800"/>
                        <a:t>0.00009%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pic>
        <p:nvPicPr>
          <p:cNvPr id="139" name="Google Shape;139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9150" y="1825625"/>
            <a:ext cx="3845300" cy="59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b58845e4ea_1_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Results</a:t>
            </a:r>
            <a:endParaRPr/>
          </a:p>
        </p:txBody>
      </p:sp>
      <p:sp>
        <p:nvSpPr>
          <p:cNvPr id="145" name="Google Shape;145;g2b58845e4ea_1_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g2b58845e4ea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0863" y="499038"/>
            <a:ext cx="3806826" cy="2703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2b58845e4ea_1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7600" y="2495275"/>
            <a:ext cx="3806826" cy="2703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b58845e4ea_1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0875" y="3638276"/>
            <a:ext cx="3806826" cy="2703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Limitation of PINNs</a:t>
            </a:r>
            <a:endParaRPr/>
          </a:p>
        </p:txBody>
      </p:sp>
      <p:sp>
        <p:nvSpPr>
          <p:cNvPr id="154" name="Google Shape;154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Spectral bias of NN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Problems with high frequencies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Loss after 10000 </a:t>
            </a:r>
            <a:r>
              <a:rPr lang="nl-NL"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epochs</a:t>
            </a:r>
            <a:r>
              <a:rPr lang="nl-NL"/>
              <a:t>: 365</a:t>
            </a:r>
            <a:endParaRPr/>
          </a:p>
        </p:txBody>
      </p:sp>
      <p:pic>
        <p:nvPicPr>
          <p:cNvPr id="155" name="Google Shape;15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13" y="2883436"/>
            <a:ext cx="4352905" cy="545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7338" y="5400927"/>
            <a:ext cx="4314628" cy="433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7348" y="3919933"/>
            <a:ext cx="4494958" cy="44725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8" name="Google Shape;158;p9"/>
          <p:cNvCxnSpPr/>
          <p:nvPr/>
        </p:nvCxnSpPr>
        <p:spPr>
          <a:xfrm flipH="1">
            <a:off x="4709550" y="3447409"/>
            <a:ext cx="1" cy="360575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59" name="Google Shape;159;p9"/>
          <p:cNvCxnSpPr/>
          <p:nvPr/>
        </p:nvCxnSpPr>
        <p:spPr>
          <a:xfrm flipH="1">
            <a:off x="4709550" y="4479143"/>
            <a:ext cx="1" cy="360575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pic>
        <p:nvPicPr>
          <p:cNvPr id="160" name="Google Shape;160;p9"/>
          <p:cNvPicPr preferRelativeResize="0"/>
          <p:nvPr/>
        </p:nvPicPr>
        <p:blipFill rotWithShape="1">
          <a:blip r:embed="rId6">
            <a:alphaModFix/>
          </a:blip>
          <a:srcRect b="48159" l="0" r="0" t="0"/>
          <a:stretch/>
        </p:blipFill>
        <p:spPr>
          <a:xfrm>
            <a:off x="6160050" y="365125"/>
            <a:ext cx="5421125" cy="297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9"/>
          <p:cNvPicPr preferRelativeResize="0"/>
          <p:nvPr/>
        </p:nvPicPr>
        <p:blipFill rotWithShape="1">
          <a:blip r:embed="rId7">
            <a:alphaModFix/>
          </a:blip>
          <a:srcRect b="48262" l="0" r="0" t="1004"/>
          <a:stretch/>
        </p:blipFill>
        <p:spPr>
          <a:xfrm>
            <a:off x="6297925" y="3505200"/>
            <a:ext cx="5247184" cy="29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b58845e4ea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Timoshenko beam</a:t>
            </a:r>
            <a:endParaRPr/>
          </a:p>
        </p:txBody>
      </p:sp>
      <p:sp>
        <p:nvSpPr>
          <p:cNvPr id="167" name="Google Shape;167;g2b58845e4ea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25450" lvl="0" marL="457200" rtl="0" algn="l">
              <a:spcBef>
                <a:spcPts val="1000"/>
              </a:spcBef>
              <a:spcAft>
                <a:spcPts val="0"/>
              </a:spcAft>
              <a:buSzPts val="3100"/>
              <a:buChar char="●"/>
            </a:pPr>
            <a:r>
              <a:rPr lang="nl-NL" sz="3000"/>
              <a:t>Part 1 (forward problem):</a:t>
            </a:r>
            <a:endParaRPr sz="30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nl-NL" sz="1900"/>
              <a:t>Predict exact solutions for rotation and deflection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25450" lvl="0" marL="457200" rtl="0" algn="l">
              <a:spcBef>
                <a:spcPts val="1600"/>
              </a:spcBef>
              <a:spcAft>
                <a:spcPts val="0"/>
              </a:spcAft>
              <a:buSzPts val="3100"/>
              <a:buChar char="●"/>
            </a:pPr>
            <a:r>
              <a:rPr lang="nl-NL" sz="3000"/>
              <a:t>Part 2 (inverse problem):</a:t>
            </a:r>
            <a:endParaRPr sz="3000"/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nl-NL" sz="1900"/>
              <a:t>Use previously trained PINN to generate “sensor observations” for rotation and deflection</a:t>
            </a:r>
            <a:endParaRPr sz="1900"/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nl-NL" sz="1900"/>
              <a:t>Inversely predict forcing on the beam, using these observations</a:t>
            </a:r>
            <a:endParaRPr sz="1900"/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nl-NL" sz="1900"/>
              <a:t>Optimise the amount of sensors and their locations</a:t>
            </a:r>
            <a:endParaRPr sz="1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b5ae542578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Method (forward problem)</a:t>
            </a:r>
            <a:endParaRPr/>
          </a:p>
        </p:txBody>
      </p:sp>
      <p:sp>
        <p:nvSpPr>
          <p:cNvPr id="173" name="Google Shape;173;g2b5ae542578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g2b5ae542578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1312" y="1971825"/>
            <a:ext cx="9069374" cy="405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b58845e4ea_0_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Method (forward problem)</a:t>
            </a:r>
            <a:endParaRPr/>
          </a:p>
        </p:txBody>
      </p:sp>
      <p:sp>
        <p:nvSpPr>
          <p:cNvPr id="180" name="Google Shape;180;g2b58845e4ea_0_1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Two coupled Partial Differential Equations (PDE’s)</a:t>
            </a:r>
            <a:endParaRPr/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Non-dimensionalized</a:t>
            </a:r>
            <a:endParaRPr/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Eight boundary and initial conditions</a:t>
            </a:r>
            <a:endParaRPr/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Dynamic forcing term</a:t>
            </a:r>
            <a:endParaRPr/>
          </a:p>
        </p:txBody>
      </p:sp>
      <p:pic>
        <p:nvPicPr>
          <p:cNvPr id="181" name="Google Shape;181;g2b58845e4ea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5275" y="4452123"/>
            <a:ext cx="4478600" cy="86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b58845e4ea_0_18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Hyperparameters</a:t>
            </a:r>
            <a:endParaRPr/>
          </a:p>
        </p:txBody>
      </p:sp>
      <p:sp>
        <p:nvSpPr>
          <p:cNvPr id="187" name="Google Shape;187;g2b58845e4ea_0_18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921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MLP (4 layers, 20 features)</a:t>
            </a:r>
            <a:endParaRPr/>
          </a:p>
          <a:p>
            <a:pPr indent="-2921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Activation function: Hyperbolic tangent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Optimiser: LBFGS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Epochs 10000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Learning rate 0.1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 λ</a:t>
            </a:r>
            <a:r>
              <a:rPr baseline="-25000" lang="nl-NL"/>
              <a:t>1</a:t>
            </a:r>
            <a:r>
              <a:rPr lang="nl-NL"/>
              <a:t> = 1,   λ</a:t>
            </a:r>
            <a:r>
              <a:rPr baseline="-25000" lang="nl-NL"/>
              <a:t>2</a:t>
            </a:r>
            <a:r>
              <a:rPr lang="nl-NL"/>
              <a:t> = 1,   λ</a:t>
            </a:r>
            <a:r>
              <a:rPr baseline="-25000" lang="nl-NL"/>
              <a:t>3</a:t>
            </a:r>
            <a:r>
              <a:rPr lang="nl-NL"/>
              <a:t> = 0.1</a:t>
            </a:r>
            <a:endParaRPr/>
          </a:p>
        </p:txBody>
      </p:sp>
      <p:pic>
        <p:nvPicPr>
          <p:cNvPr id="188" name="Google Shape;188;g2b58845e4ea_0_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3867" y="3490963"/>
            <a:ext cx="4083466" cy="630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b58845e4ea_0_10"/>
          <p:cNvSpPr txBox="1"/>
          <p:nvPr>
            <p:ph type="title"/>
          </p:nvPr>
        </p:nvSpPr>
        <p:spPr>
          <a:xfrm>
            <a:off x="396200" y="942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Results Timoshenko forward</a:t>
            </a:r>
            <a:endParaRPr/>
          </a:p>
        </p:txBody>
      </p:sp>
      <p:sp>
        <p:nvSpPr>
          <p:cNvPr id="194" name="Google Shape;194;g2b58845e4ea_0_1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g2b58845e4ea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0629" y="1900725"/>
            <a:ext cx="6336800" cy="3248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2b58845e4ea_0_10"/>
          <p:cNvPicPr preferRelativeResize="0"/>
          <p:nvPr/>
        </p:nvPicPr>
        <p:blipFill rotWithShape="1">
          <a:blip r:embed="rId4">
            <a:alphaModFix/>
          </a:blip>
          <a:srcRect b="0" l="46825" r="0" t="0"/>
          <a:stretch/>
        </p:blipFill>
        <p:spPr>
          <a:xfrm>
            <a:off x="7457425" y="1909600"/>
            <a:ext cx="3613940" cy="324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b58845e4ea_6_5"/>
          <p:cNvSpPr txBox="1"/>
          <p:nvPr>
            <p:ph type="title"/>
          </p:nvPr>
        </p:nvSpPr>
        <p:spPr>
          <a:xfrm>
            <a:off x="396200" y="942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Results Timoshenko forward</a:t>
            </a:r>
            <a:endParaRPr/>
          </a:p>
        </p:txBody>
      </p:sp>
      <p:sp>
        <p:nvSpPr>
          <p:cNvPr id="202" name="Google Shape;202;g2b58845e4ea_6_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g2b58845e4ea_6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175" y="1825625"/>
            <a:ext cx="5384475" cy="403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b58845e4ea_6_52"/>
          <p:cNvSpPr txBox="1"/>
          <p:nvPr>
            <p:ph type="title"/>
          </p:nvPr>
        </p:nvSpPr>
        <p:spPr>
          <a:xfrm>
            <a:off x="396200" y="942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Results Timoshenko forward</a:t>
            </a:r>
            <a:endParaRPr/>
          </a:p>
        </p:txBody>
      </p:sp>
      <p:sp>
        <p:nvSpPr>
          <p:cNvPr id="209" name="Google Shape;209;g2b58845e4ea_6_5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g2b58845e4ea_6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8138" y="1839913"/>
            <a:ext cx="6278150" cy="31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g2b58845e4ea_6_52"/>
          <p:cNvPicPr preferRelativeResize="0"/>
          <p:nvPr/>
        </p:nvPicPr>
        <p:blipFill rotWithShape="1">
          <a:blip r:embed="rId4">
            <a:alphaModFix/>
          </a:blip>
          <a:srcRect b="0" l="87395" r="0" t="0"/>
          <a:stretch/>
        </p:blipFill>
        <p:spPr>
          <a:xfrm>
            <a:off x="10207488" y="1839913"/>
            <a:ext cx="816376" cy="309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g2b58845e4ea_6_52"/>
          <p:cNvPicPr preferRelativeResize="0"/>
          <p:nvPr/>
        </p:nvPicPr>
        <p:blipFill rotWithShape="1">
          <a:blip r:embed="rId4">
            <a:alphaModFix/>
          </a:blip>
          <a:srcRect b="0" l="0" r="54312" t="0"/>
          <a:stretch/>
        </p:blipFill>
        <p:spPr>
          <a:xfrm>
            <a:off x="7163063" y="1881188"/>
            <a:ext cx="2959100" cy="30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b55da46d8e_0_45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Why we use PINNs? </a:t>
            </a:r>
            <a:endParaRPr/>
          </a:p>
        </p:txBody>
      </p:sp>
      <p:sp>
        <p:nvSpPr>
          <p:cNvPr id="77" name="Google Shape;77;g2b55da46d8e_0_45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nl-NL" sz="2000"/>
              <a:t>Main goal:</a:t>
            </a:r>
            <a:r>
              <a:rPr lang="nl-NL" sz="2000"/>
              <a:t> Prediction of complex engineering problems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l-NL" sz="2000"/>
              <a:t>Key advantages: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nl-NL" sz="2000"/>
              <a:t>Data-driven learning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nl-NL" sz="2000"/>
              <a:t>Reduced computational costs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l-NL" sz="2000"/>
              <a:t>Challenges: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nl-NL" sz="2000"/>
              <a:t>Incorporating physics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nl-NL" sz="2000"/>
              <a:t>Loss function design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nl-NL" sz="2000"/>
              <a:t>Training stability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b58845e4ea_6_6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Results</a:t>
            </a:r>
            <a:endParaRPr/>
          </a:p>
        </p:txBody>
      </p:sp>
      <p:sp>
        <p:nvSpPr>
          <p:cNvPr id="218" name="Google Shape;218;g2b58845e4ea_6_6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g2b58845e4ea_6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6850" y="1690825"/>
            <a:ext cx="5558467" cy="416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b5ae542578_0_9"/>
          <p:cNvSpPr txBox="1"/>
          <p:nvPr>
            <p:ph type="title"/>
          </p:nvPr>
        </p:nvSpPr>
        <p:spPr>
          <a:xfrm>
            <a:off x="838200" y="1277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Method (inverse problem)</a:t>
            </a:r>
            <a:endParaRPr/>
          </a:p>
        </p:txBody>
      </p:sp>
      <p:pic>
        <p:nvPicPr>
          <p:cNvPr id="225" name="Google Shape;225;g2b5ae542578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1925" y="2580650"/>
            <a:ext cx="7517426" cy="405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g2b5ae542578_0_9"/>
          <p:cNvSpPr txBox="1"/>
          <p:nvPr>
            <p:ph idx="1" type="body"/>
          </p:nvPr>
        </p:nvSpPr>
        <p:spPr>
          <a:xfrm>
            <a:off x="452838" y="10160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00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boto"/>
              <a:buChar char="●"/>
            </a:pPr>
            <a:r>
              <a:rPr lang="nl-NL" sz="1600"/>
              <a:t>Two coupled Partial Differential Equations (PDE’s)</a:t>
            </a:r>
            <a:endParaRPr sz="1600"/>
          </a:p>
          <a:p>
            <a:pPr indent="-4000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boto"/>
              <a:buChar char="●"/>
            </a:pPr>
            <a:r>
              <a:rPr lang="nl-NL" sz="1600"/>
              <a:t>Predict dynamic forcing term alongside theta and w</a:t>
            </a:r>
            <a:endParaRPr sz="1600"/>
          </a:p>
          <a:p>
            <a:pPr indent="-4000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boto"/>
              <a:buChar char="●"/>
            </a:pPr>
            <a:r>
              <a:rPr lang="nl-NL" sz="1600"/>
              <a:t>Loss is a function of observations and physics   -&gt;</a:t>
            </a:r>
            <a:endParaRPr sz="1600"/>
          </a:p>
        </p:txBody>
      </p:sp>
      <p:pic>
        <p:nvPicPr>
          <p:cNvPr id="227" name="Google Shape;227;g2b5ae542578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5913" y="2005000"/>
            <a:ext cx="3913450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b58845e4ea_6_7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Hyperparameters</a:t>
            </a:r>
            <a:endParaRPr/>
          </a:p>
        </p:txBody>
      </p:sp>
      <p:sp>
        <p:nvSpPr>
          <p:cNvPr id="233" name="Google Shape;233;g2b58845e4ea_6_70"/>
          <p:cNvSpPr txBox="1"/>
          <p:nvPr>
            <p:ph idx="1" type="body"/>
          </p:nvPr>
        </p:nvSpPr>
        <p:spPr>
          <a:xfrm>
            <a:off x="838200" y="1910600"/>
            <a:ext cx="10515600" cy="3997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921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MLP (4 layers, 20 features)</a:t>
            </a:r>
            <a:endParaRPr/>
          </a:p>
          <a:p>
            <a:pPr indent="-2921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Activation function: Hyperbolic tangent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Optimiser: LBFGS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Epochs 15000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Learning rate 0.1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nl-NL"/>
              <a:t>λ</a:t>
            </a:r>
            <a:r>
              <a:rPr baseline="-25000" lang="nl-NL"/>
              <a:t>1</a:t>
            </a:r>
            <a:r>
              <a:rPr lang="nl-NL"/>
              <a:t> = 1,   λ</a:t>
            </a:r>
            <a:r>
              <a:rPr baseline="-25000" lang="nl-NL"/>
              <a:t>2</a:t>
            </a:r>
            <a:r>
              <a:rPr lang="nl-NL"/>
              <a:t> = 0.05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2b58845e4ea_6_70"/>
          <p:cNvSpPr txBox="1"/>
          <p:nvPr/>
        </p:nvSpPr>
        <p:spPr>
          <a:xfrm>
            <a:off x="838200" y="1475600"/>
            <a:ext cx="96423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Obtained from empirical testing and literature</a:t>
            </a:r>
            <a:endParaRPr b="1"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g2b58845e4ea_6_70"/>
          <p:cNvSpPr txBox="1"/>
          <p:nvPr/>
        </p:nvSpPr>
        <p:spPr>
          <a:xfrm>
            <a:off x="6421200" y="2055800"/>
            <a:ext cx="49326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nl-NL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Assumed sensor sampling rate of 1000 /s 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nl-NL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Sensors fixed at their locations -&gt; to be optimised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g2b58845e4ea_6_70"/>
          <p:cNvSpPr txBox="1"/>
          <p:nvPr/>
        </p:nvSpPr>
        <p:spPr>
          <a:xfrm>
            <a:off x="6421200" y="1475600"/>
            <a:ext cx="55041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Assumptions for optimisation</a:t>
            </a:r>
            <a:endParaRPr b="1"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7" name="Google Shape;237;g2b58845e4ea_6_70"/>
          <p:cNvCxnSpPr/>
          <p:nvPr/>
        </p:nvCxnSpPr>
        <p:spPr>
          <a:xfrm>
            <a:off x="5571425" y="1643400"/>
            <a:ext cx="14700" cy="357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b58845e4ea_6_7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Results before sensor optimisation</a:t>
            </a:r>
            <a:endParaRPr/>
          </a:p>
        </p:txBody>
      </p:sp>
      <p:sp>
        <p:nvSpPr>
          <p:cNvPr id="243" name="Google Shape;243;g2b58845e4ea_6_7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g2b58845e4ea_6_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3372" y="2288125"/>
            <a:ext cx="5814900" cy="285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2b58845e4ea_6_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7575" y="2288125"/>
            <a:ext cx="3493900" cy="285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b58845e4ea_6_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Results </a:t>
            </a:r>
            <a:r>
              <a:rPr lang="nl-NL"/>
              <a:t>before sensor optimisation</a:t>
            </a:r>
            <a:endParaRPr/>
          </a:p>
        </p:txBody>
      </p:sp>
      <p:sp>
        <p:nvSpPr>
          <p:cNvPr id="251" name="Google Shape;251;g2b58845e4ea_6_1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g2b58845e4ea_6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825" y="1790725"/>
            <a:ext cx="4964974" cy="372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g2b58845e4ea_6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9275" y="1709138"/>
            <a:ext cx="5182525" cy="388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b58845e4ea_6_9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Optimisation sensor placement algorithm </a:t>
            </a:r>
            <a:endParaRPr/>
          </a:p>
        </p:txBody>
      </p:sp>
      <p:sp>
        <p:nvSpPr>
          <p:cNvPr id="259" name="Google Shape;259;g2b58845e4ea_6_9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nl-NL"/>
              <a:t>Run model with linear spaced multiple times with N = 2 to N=15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/>
              <a:t>Calculate relative error for every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/>
              <a:t>Get the model with least amount of sensors for which error &lt; 10%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/>
              <a:t>Optimise location of this model empirically by looking at error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l-NL"/>
              <a:t> </a:t>
            </a:r>
            <a:endParaRPr/>
          </a:p>
        </p:txBody>
      </p:sp>
      <p:pic>
        <p:nvPicPr>
          <p:cNvPr id="260" name="Google Shape;260;g2b58845e4ea_6_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0700" y="2995250"/>
            <a:ext cx="4214775" cy="3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g2b58845e4ea_6_93"/>
          <p:cNvPicPr preferRelativeResize="0"/>
          <p:nvPr/>
        </p:nvPicPr>
        <p:blipFill rotWithShape="1">
          <a:blip r:embed="rId4">
            <a:alphaModFix/>
          </a:blip>
          <a:srcRect b="0" l="0" r="51097" t="0"/>
          <a:stretch/>
        </p:blipFill>
        <p:spPr>
          <a:xfrm>
            <a:off x="1970075" y="2995250"/>
            <a:ext cx="3430245" cy="344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b58845e4ea_6_8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Optimisation amount of sensors</a:t>
            </a:r>
            <a:endParaRPr/>
          </a:p>
        </p:txBody>
      </p:sp>
      <p:sp>
        <p:nvSpPr>
          <p:cNvPr id="267" name="Google Shape;267;g2b58845e4ea_6_8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g2b58845e4ea_6_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575" y="1606549"/>
            <a:ext cx="6740375" cy="511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b58845e4ea_6_3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Results optimisation</a:t>
            </a:r>
            <a:endParaRPr/>
          </a:p>
        </p:txBody>
      </p:sp>
      <p:sp>
        <p:nvSpPr>
          <p:cNvPr id="274" name="Google Shape;274;g2b58845e4ea_6_34"/>
          <p:cNvSpPr txBox="1"/>
          <p:nvPr>
            <p:ph idx="1" type="body"/>
          </p:nvPr>
        </p:nvSpPr>
        <p:spPr>
          <a:xfrm>
            <a:off x="838200" y="1539500"/>
            <a:ext cx="10515600" cy="3492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nl-NL"/>
              <a:t>Amount of sensors = 5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/>
              <a:t>Placed on boundaries and linearly spaced </a:t>
            </a:r>
            <a:r>
              <a:rPr lang="nl-NL"/>
              <a:t>in between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/>
              <a:t>Other placings of sensors are tried but no benefit is found</a:t>
            </a:r>
            <a:endParaRPr/>
          </a:p>
        </p:txBody>
      </p:sp>
      <p:pic>
        <p:nvPicPr>
          <p:cNvPr id="275" name="Google Shape;275;g2b58845e4ea_6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050" y="2621751"/>
            <a:ext cx="6425250" cy="319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2b58845e4ea_6_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5250" y="2621750"/>
            <a:ext cx="3908551" cy="319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g2b58845e4ea_6_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10300" y="6032475"/>
            <a:ext cx="5962650" cy="23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b58845e4ea_6_4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Results final estimate of g(x,t)</a:t>
            </a:r>
            <a:endParaRPr/>
          </a:p>
        </p:txBody>
      </p:sp>
      <p:sp>
        <p:nvSpPr>
          <p:cNvPr id="283" name="Google Shape;283;g2b58845e4ea_6_44"/>
          <p:cNvSpPr txBox="1"/>
          <p:nvPr>
            <p:ph idx="1" type="body"/>
          </p:nvPr>
        </p:nvSpPr>
        <p:spPr>
          <a:xfrm>
            <a:off x="838200" y="1547200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nl-NL"/>
              <a:t>Not as accurate as w and </a:t>
            </a:r>
            <a:r>
              <a:rPr lang="nl-NL" sz="1550">
                <a:solidFill>
                  <a:srgbClr val="4D515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θ</a:t>
            </a:r>
            <a:endParaRPr sz="175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/>
              <a:t>G is less represented in the loss function as </a:t>
            </a:r>
            <a:r>
              <a:rPr lang="nl-NL" sz="1550">
                <a:solidFill>
                  <a:srgbClr val="4D515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θ</a:t>
            </a:r>
            <a:r>
              <a:rPr lang="nl-NL"/>
              <a:t> and w</a:t>
            </a:r>
            <a:endParaRPr/>
          </a:p>
        </p:txBody>
      </p:sp>
      <p:pic>
        <p:nvPicPr>
          <p:cNvPr id="284" name="Google Shape;284;g2b58845e4ea_6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1975" y="2604825"/>
            <a:ext cx="5092426" cy="38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g2b58845e4ea_6_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825" y="2179887"/>
            <a:ext cx="3330974" cy="249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g2b58845e4ea_6_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825" y="4459630"/>
            <a:ext cx="3197850" cy="239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g2b58845e4ea_6_44"/>
          <p:cNvPicPr preferRelativeResize="0"/>
          <p:nvPr/>
        </p:nvPicPr>
        <p:blipFill rotWithShape="1">
          <a:blip r:embed="rId6">
            <a:alphaModFix/>
          </a:blip>
          <a:srcRect b="0" l="1640" r="-1639" t="0"/>
          <a:stretch/>
        </p:blipFill>
        <p:spPr>
          <a:xfrm>
            <a:off x="7150075" y="1473948"/>
            <a:ext cx="4478600" cy="86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Problems</a:t>
            </a:r>
            <a:endParaRPr/>
          </a:p>
        </p:txBody>
      </p:sp>
      <p:sp>
        <p:nvSpPr>
          <p:cNvPr id="83" name="Google Shape;83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fadeDir="5400012" kx="0" rotWithShape="0" algn="bl" stPos="0" sy="-100000" ky="0"/>
          </a:effectLst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Euler-Bernoulli forward problem</a:t>
            </a:r>
            <a:endParaRPr/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nl-NL" sz="1500"/>
              <a:t>-&gt; </a:t>
            </a:r>
            <a:r>
              <a:rPr lang="nl-NL" sz="1500"/>
              <a:t>Build PINN to accurately predict deflection</a:t>
            </a:r>
            <a:endParaRPr sz="1500"/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nl-NL" sz="1500"/>
              <a:t>-&gt; Check accuracy of velocity, </a:t>
            </a:r>
            <a:endParaRPr sz="1500"/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nl-NL" sz="1500"/>
              <a:t>acceleration and bending moment	</a:t>
            </a:r>
            <a:endParaRPr sz="1500"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Timoshenko forward problem</a:t>
            </a:r>
            <a:endParaRPr/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nl-NL" sz="1500"/>
              <a:t>-&gt; </a:t>
            </a:r>
            <a:r>
              <a:rPr lang="nl-NL" sz="1500"/>
              <a:t>Build and train PINN to predict θ and w</a:t>
            </a:r>
            <a:endParaRPr sz="1500"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Timoshenko inverse problem</a:t>
            </a:r>
            <a:endParaRPr/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nl-NL" sz="1500"/>
              <a:t>-&gt; </a:t>
            </a:r>
            <a:r>
              <a:rPr lang="nl-NL" sz="1500"/>
              <a:t>Build and train PINN to predict f alongside</a:t>
            </a:r>
            <a:endParaRPr sz="1500"/>
          </a:p>
          <a:p>
            <a:pPr indent="457200" lvl="1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nl-NL"/>
              <a:t>θ and w using observations</a:t>
            </a:r>
            <a:endParaRPr/>
          </a:p>
          <a:p>
            <a:pPr indent="457200" lvl="1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457200" lvl="1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457200" lvl="1" marL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84" name="Google Shape;8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7475" y="2489452"/>
            <a:ext cx="5961725" cy="209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Euler-Bernoulli beam</a:t>
            </a:r>
            <a:endParaRPr/>
          </a:p>
        </p:txBody>
      </p:sp>
      <p:sp>
        <p:nvSpPr>
          <p:cNvPr id="90" name="Google Shape;90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Non-dimensionalized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Partial Differential Equation (PDE)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4 boundary and 2 initial conditions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Dynamic forcing term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Goals: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nl-NL"/>
              <a:t>Part 1.1 and 1.2: Predict deflection and obtain high accuracy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nl-NL"/>
              <a:t>Part 1.3: Bending moment, velocity, acceleration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1" name="Google Shape;9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28260" y="1520666"/>
            <a:ext cx="3464361" cy="760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28260" y="2332482"/>
            <a:ext cx="3957033" cy="472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28260" y="2752725"/>
            <a:ext cx="4947345" cy="666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28260" y="3419541"/>
            <a:ext cx="4352905" cy="545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Method</a:t>
            </a:r>
            <a:endParaRPr/>
          </a:p>
        </p:txBody>
      </p:sp>
      <p:sp>
        <p:nvSpPr>
          <p:cNvPr id="100" name="Google Shape;100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MLP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tanh activation function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4 hidden layers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25 neurons per layer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Xavier initialisation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LBFGS optimiser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Loss = λ</a:t>
            </a:r>
            <a:r>
              <a:rPr baseline="-25000" lang="nl-NL"/>
              <a:t>1</a:t>
            </a:r>
            <a:r>
              <a:rPr lang="nl-NL"/>
              <a:t>* initial + λ</a:t>
            </a:r>
            <a:r>
              <a:rPr baseline="-25000" lang="nl-NL"/>
              <a:t>2</a:t>
            </a:r>
            <a:r>
              <a:rPr lang="nl-NL"/>
              <a:t>* boundary + λ</a:t>
            </a:r>
            <a:r>
              <a:rPr baseline="-25000" lang="nl-NL"/>
              <a:t>3</a:t>
            </a:r>
            <a:r>
              <a:rPr lang="nl-NL"/>
              <a:t>*physics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33774" y="551294"/>
            <a:ext cx="7148301" cy="32015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Training input</a:t>
            </a:r>
            <a:endParaRPr/>
          </a:p>
        </p:txBody>
      </p:sp>
      <p:sp>
        <p:nvSpPr>
          <p:cNvPr id="107" name="Google Shape;107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Initial points: 500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Left boundary points: 500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Right boundary points: 500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Residual points: 2000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Hyperparameters</a:t>
            </a:r>
            <a:endParaRPr/>
          </a:p>
        </p:txBody>
      </p:sp>
      <p:sp>
        <p:nvSpPr>
          <p:cNvPr id="113" name="Google Shape;113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Activation function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Optimiser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Epochs 14000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Learning rate 0.1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nl-NL"/>
              <a:t> λ</a:t>
            </a:r>
            <a:r>
              <a:rPr baseline="-25000" lang="nl-NL"/>
              <a:t>1</a:t>
            </a:r>
            <a:r>
              <a:rPr lang="nl-NL"/>
              <a:t> = 1,   λ</a:t>
            </a:r>
            <a:r>
              <a:rPr baseline="-25000" lang="nl-NL"/>
              <a:t>2</a:t>
            </a:r>
            <a:r>
              <a:rPr lang="nl-NL"/>
              <a:t> = 1,   λ</a:t>
            </a:r>
            <a:r>
              <a:rPr baseline="-25000" lang="nl-NL"/>
              <a:t>3</a:t>
            </a:r>
            <a:r>
              <a:rPr lang="nl-NL"/>
              <a:t> = 0.1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Afbeelding met tekst, schermopname, lijn, Perceel&#10;&#10;Automatisch gegenereerde beschrijving" id="114" name="Google Shape;11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91921" y="1825615"/>
            <a:ext cx="5166807" cy="2880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Results</a:t>
            </a:r>
            <a:endParaRPr/>
          </a:p>
        </p:txBody>
      </p:sp>
      <p:sp>
        <p:nvSpPr>
          <p:cNvPr id="120" name="Google Shape;120;p7"/>
          <p:cNvSpPr txBox="1"/>
          <p:nvPr>
            <p:ph idx="1" type="body"/>
          </p:nvPr>
        </p:nvSpPr>
        <p:spPr>
          <a:xfrm>
            <a:off x="826275" y="13970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21" name="Google Shape;12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459" y="2362992"/>
            <a:ext cx="4939676" cy="3344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3734" y="2494555"/>
            <a:ext cx="553374" cy="1920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15122" y="2362992"/>
            <a:ext cx="5509324" cy="3385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b58845e4ea_3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Results</a:t>
            </a:r>
            <a:endParaRPr/>
          </a:p>
        </p:txBody>
      </p:sp>
      <p:sp>
        <p:nvSpPr>
          <p:cNvPr id="129" name="Google Shape;129;g2b58845e4ea_3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g2b58845e4ea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6725" y="2416125"/>
            <a:ext cx="4441650" cy="315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2024-02-01T09:39:42Z</dcterms:created>
  <dc:creator>Bastiaan Kurstjens</dc:creator>
</cp:coreProperties>
</file>